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972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1F4E79"/>
                </a:solidFill>
              </a:defRPr>
            </a:pPr>
            <a:r>
              <a:t>Ajmer Machine</a:t>
            </a:r>
          </a:p>
          <a:p>
            <a:pPr>
              <a:defRPr sz="2400"/>
            </a:pPr>
            <a:r>
              <a:t>SEO Keyword Research &amp; Strategy | 2026</a:t>
            </a:r>
          </a:p>
          <a:p>
            <a:pPr>
              <a:defRPr sz="1800"/>
            </a:pPr>
            <a:r>
              <a:t>Focus: Stone Machinery, Marble, Granite, Sandstone &amp; Industrial Cranes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9. Priority 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P1: Homepage + marble/granite hubs + Diamond Gang Saw + Multi Blade Cutter + Bridge Cutter + Line Polishing + crane pages.</a:t>
            </a:r>
          </a:p>
          <a:p>
            <a:pPr>
              <a:spcAft>
                <a:spcPts val="1200"/>
              </a:spcAft>
              <a:defRPr sz="1800"/>
            </a:pPr>
            <a:r>
              <a:t>P2: pricing/selection content + local Ajmer/Rajasthan supporting terms.</a:t>
            </a:r>
          </a:p>
          <a:p>
            <a:pPr>
              <a:spcAft>
                <a:spcPts val="1200"/>
              </a:spcAft>
              <a:defRPr sz="1800"/>
            </a:pPr>
            <a:r>
              <a:t>P3: informational blogs, comparisons and supporting topical content.</a:t>
            </a:r>
          </a:p>
          <a:p>
            <a:pPr>
              <a:spcAft>
                <a:spcPts val="1200"/>
              </a:spcAft>
              <a:defRPr sz="1800"/>
            </a:pPr>
            <a:r>
              <a:t>Track rankings, impressions, CTR, enquiries and page-level conversions—not rankings alone.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10. Measurement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Google Search Console: impressions, clicks, CTR, average position and query/page combinations.</a:t>
            </a:r>
          </a:p>
          <a:p>
            <a:pPr>
              <a:spcAft>
                <a:spcPts val="1200"/>
              </a:spcAft>
              <a:defRPr sz="1800"/>
            </a:pPr>
            <a:r>
              <a:t>GA4: product-page engagement, enquiry form submission and phone-click conversions.</a:t>
            </a:r>
          </a:p>
          <a:p>
            <a:pPr>
              <a:spcAft>
                <a:spcPts val="1200"/>
              </a:spcAft>
              <a:defRPr sz="1800"/>
            </a:pPr>
            <a:r>
              <a:t>Monthly review: identify pages gaining impressions but low CTR, then improve titles/descriptions.</a:t>
            </a:r>
          </a:p>
          <a:p>
            <a:pPr>
              <a:spcAft>
                <a:spcPts val="1200"/>
              </a:spcAft>
              <a:defRPr sz="1800"/>
            </a:pPr>
            <a:r>
              <a:t>Quarterly review: consolidate cannibalizing pages and expand clusters with proven query demand.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1. Website &amp; Search Focus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Ajmer Machine positions itself as a stone machine manufacturer in India, with manufacturing experience since 2010.</a:t>
            </a:r>
          </a:p>
          <a:p>
            <a:pPr>
              <a:spcAft>
                <a:spcPts val="1200"/>
              </a:spcAft>
              <a:defRPr sz="1800"/>
            </a:pPr>
            <a:r>
              <a:t>Core commercial areas: marble processing, granite processing, sandstone cutting and crane division.</a:t>
            </a:r>
          </a:p>
          <a:p>
            <a:pPr>
              <a:spcAft>
                <a:spcPts val="1200"/>
              </a:spcAft>
              <a:defRPr sz="1800"/>
            </a:pPr>
            <a:r>
              <a:t>The site already has dedicated product pages for Diamond Gang Saw, Multi Blade Cutter, Bridge Cutter, Line Polishing Machine and cranes.</a:t>
            </a:r>
          </a:p>
          <a:p>
            <a:pPr>
              <a:spcAft>
                <a:spcPts val="1200"/>
              </a:spcAft>
              <a:defRPr sz="1800"/>
            </a:pPr>
            <a:r>
              <a:t>SEO goal: capture high-intent manufacturer/product searches and support them with informational content.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2. Keyword Strategy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Tier 1 – Money keywords: manufacturer + machine/product terms with India modifiers.</a:t>
            </a:r>
          </a:p>
          <a:p>
            <a:pPr>
              <a:spcAft>
                <a:spcPts val="1200"/>
              </a:spcAft>
              <a:defRPr sz="1800"/>
            </a:pPr>
            <a:r>
              <a:t>Tier 2 – Product keywords: exact machine names, variants, supplier terms and application terms.</a:t>
            </a:r>
          </a:p>
          <a:p>
            <a:pPr>
              <a:spcAft>
                <a:spcPts val="1200"/>
              </a:spcAft>
              <a:defRPr sz="1800"/>
            </a:pPr>
            <a:r>
              <a:t>Tier 3 – Local keywords: Ajmer/Rajasthan modifiers where commercially relevant.</a:t>
            </a:r>
          </a:p>
          <a:p>
            <a:pPr>
              <a:spcAft>
                <a:spcPts val="1200"/>
              </a:spcAft>
              <a:defRPr sz="1800"/>
            </a:pPr>
            <a:r>
              <a:t>Tier 4 – Informational keywords: machine selection, working, comparisons, maintenance and pricing guides.</a:t>
            </a:r>
          </a:p>
          <a:p>
            <a:pPr>
              <a:spcAft>
                <a:spcPts val="1200"/>
              </a:spcAft>
              <a:defRPr sz="1800"/>
            </a:pPr>
            <a:r>
              <a:t>Avoid stuffing the same keyword across every page; assign one primary cluster per URL.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3. Priority Keyword Clusters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Stone Machinery: stone machine manufacturer in India; stone machinery manufacturer in India.</a:t>
            </a:r>
          </a:p>
          <a:p>
            <a:pPr>
              <a:spcAft>
                <a:spcPts val="1200"/>
              </a:spcAft>
              <a:defRPr sz="1800"/>
            </a:pPr>
            <a:r>
              <a:t>Marble: marble machine manufacturer; marble cutting machine; Diamond Gang Saw; Mono Dresser.</a:t>
            </a:r>
          </a:p>
          <a:p>
            <a:pPr>
              <a:spcAft>
                <a:spcPts val="1200"/>
              </a:spcAft>
              <a:defRPr sz="1800"/>
            </a:pPr>
            <a:r>
              <a:t>Granite: granite machinery manufacturer; multi-blade cutter; bridge cutter; block cutter; polishing machine.</a:t>
            </a:r>
          </a:p>
          <a:p>
            <a:pPr>
              <a:spcAft>
                <a:spcPts val="1200"/>
              </a:spcAft>
              <a:defRPr sz="1800"/>
            </a:pPr>
            <a:r>
              <a:t>Sandstone: sandstone cutting machine; single pillar block cutter; Chokhat edge cutting.</a:t>
            </a:r>
          </a:p>
          <a:p>
            <a:pPr>
              <a:spcAft>
                <a:spcPts val="1200"/>
              </a:spcAft>
              <a:defRPr sz="1800"/>
            </a:pPr>
            <a:r>
              <a:t>Cranes: EOT crane, gantry crane and derrick crane manufacturer terms.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4. Page-Level Mapping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Homepage → stone machine manufacturer in India + broad stone machinery terms.</a:t>
            </a:r>
          </a:p>
          <a:p>
            <a:pPr>
              <a:spcAft>
                <a:spcPts val="1200"/>
              </a:spcAft>
              <a:defRPr sz="1800"/>
            </a:pPr>
            <a:r>
              <a:t>Marble category → marble machine manufacturer in India + marble cutting terms.</a:t>
            </a:r>
          </a:p>
          <a:p>
            <a:pPr>
              <a:spcAft>
                <a:spcPts val="1200"/>
              </a:spcAft>
              <a:defRPr sz="1800"/>
            </a:pPr>
            <a:r>
              <a:t>Diamond Gang Saw → diamond gang saw manufacturer in India + gang saw variants.</a:t>
            </a:r>
          </a:p>
          <a:p>
            <a:pPr>
              <a:spcAft>
                <a:spcPts val="1200"/>
              </a:spcAft>
              <a:defRPr sz="1800"/>
            </a:pPr>
            <a:r>
              <a:t>Granite category → granite machinery manufacturer in India + granite cutting terms.</a:t>
            </a:r>
          </a:p>
          <a:p>
            <a:pPr>
              <a:spcAft>
                <a:spcPts val="1200"/>
              </a:spcAft>
              <a:defRPr sz="1800"/>
            </a:pPr>
            <a:r>
              <a:t>Product pages → exact machine/product keyword + manufacturer/supplier variants.</a:t>
            </a:r>
          </a:p>
          <a:p>
            <a:pPr>
              <a:spcAft>
                <a:spcPts val="1200"/>
              </a:spcAft>
              <a:defRPr sz="1800"/>
            </a:pPr>
            <a:r>
              <a:t>Blog cluster → price, comparison, selection and how-it-works queries.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5. Search Intent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Commercial: users looking for a manufacturer/supplier/product.</a:t>
            </a:r>
          </a:p>
          <a:p>
            <a:pPr>
              <a:spcAft>
                <a:spcPts val="1200"/>
              </a:spcAft>
              <a:defRPr sz="1800"/>
            </a:pPr>
            <a:r>
              <a:t>Commercial Investigation: users comparing machines, prices, specifications or suitability.</a:t>
            </a:r>
          </a:p>
          <a:p>
            <a:pPr>
              <a:spcAft>
                <a:spcPts val="1200"/>
              </a:spcAft>
              <a:defRPr sz="1800"/>
            </a:pPr>
            <a:r>
              <a:t>Informational: users researching machine operation, types, maintenance and selection.</a:t>
            </a:r>
          </a:p>
          <a:p>
            <a:pPr>
              <a:spcAft>
                <a:spcPts val="1200"/>
              </a:spcAft>
              <a:defRPr sz="1800"/>
            </a:pPr>
            <a:r>
              <a:t>Local: Ajmer/Rajasthan terms should support the main India-wide positioning, not replace it.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6. Recommended Content Architecture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/ → broad manufacturer authority.</a:t>
            </a:r>
          </a:p>
          <a:p>
            <a:pPr>
              <a:spcAft>
                <a:spcPts val="1200"/>
              </a:spcAft>
              <a:defRPr sz="1800"/>
            </a:pPr>
            <a:r>
              <a:t>/marble-processing/ → marble cluster hub.</a:t>
            </a:r>
          </a:p>
          <a:p>
            <a:pPr>
              <a:spcAft>
                <a:spcPts val="1200"/>
              </a:spcAft>
              <a:defRPr sz="1800"/>
            </a:pPr>
            <a:r>
              <a:t>/granite-processing/ → granite cluster hub.</a:t>
            </a:r>
          </a:p>
          <a:p>
            <a:pPr>
              <a:spcAft>
                <a:spcPts val="1200"/>
              </a:spcAft>
              <a:defRPr sz="1800"/>
            </a:pPr>
            <a:r>
              <a:t>/sand-stone-cutter/ → sandstone cluster hub.</a:t>
            </a:r>
          </a:p>
          <a:p>
            <a:pPr>
              <a:spcAft>
                <a:spcPts val="1200"/>
              </a:spcAft>
              <a:defRPr sz="1800"/>
            </a:pPr>
            <a:r>
              <a:t>/crane-division/ → crane authority hub.</a:t>
            </a:r>
          </a:p>
          <a:p>
            <a:pPr>
              <a:spcAft>
                <a:spcPts val="1200"/>
              </a:spcAft>
              <a:defRPr sz="1800"/>
            </a:pPr>
            <a:r>
              <a:t>Each hub should link to every relevant product page; every product page should link back to its hub.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7. Content Plan – 90 Days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Days 1–30: optimize homepage/category pages and top commercial product pages.</a:t>
            </a:r>
          </a:p>
          <a:p>
            <a:pPr>
              <a:spcAft>
                <a:spcPts val="1200"/>
              </a:spcAft>
              <a:defRPr sz="1800"/>
            </a:pPr>
            <a:r>
              <a:t>Days 31–60: create pricing and comparison guides for high-value machines.</a:t>
            </a:r>
          </a:p>
          <a:p>
            <a:pPr>
              <a:spcAft>
                <a:spcPts val="1200"/>
              </a:spcAft>
              <a:defRPr sz="1800"/>
            </a:pPr>
            <a:r>
              <a:t>Days 61–90: publish informational articles and strengthen internal links, FAQs and entity/topic coverage.</a:t>
            </a:r>
          </a:p>
          <a:p>
            <a:pPr>
              <a:spcAft>
                <a:spcPts val="1200"/>
              </a:spcAft>
              <a:defRPr sz="1800"/>
            </a:pPr>
            <a:r>
              <a:t>Build backlinks/citations only after on-page targeting and indexation are clean.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8. On-Page Keyword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Use one primary keyword cluster per page.</a:t>
            </a:r>
          </a:p>
          <a:p>
            <a:pPr>
              <a:spcAft>
                <a:spcPts val="1200"/>
              </a:spcAft>
              <a:defRPr sz="1800"/>
            </a:pPr>
            <a:r>
              <a:t>Place the primary term naturally in title, H1, intro, relevant H2s, URL where appropriate and image context.</a:t>
            </a:r>
          </a:p>
          <a:p>
            <a:pPr>
              <a:spcAft>
                <a:spcPts val="1200"/>
              </a:spcAft>
              <a:defRPr sz="1800"/>
            </a:pPr>
            <a:r>
              <a:t>Use related entities and product terminology instead of repeating exact-match keywords.</a:t>
            </a:r>
          </a:p>
          <a:p>
            <a:pPr>
              <a:spcAft>
                <a:spcPts val="1200"/>
              </a:spcAft>
              <a:defRPr sz="1800"/>
            </a:pPr>
            <a:r>
              <a:t>Add unique technical specifications, applications, industries served, FAQs and enquiry CTAs.</a:t>
            </a:r>
          </a:p>
          <a:p>
            <a:pPr>
              <a:spcAft>
                <a:spcPts val="1200"/>
              </a:spcAft>
              <a:defRPr sz="1800"/>
            </a:pPr>
            <a:r>
              <a:t>Keep manufacturer claims consistent across pages.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